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38"/>
    <p:restoredTop sz="94705"/>
  </p:normalViewPr>
  <p:slideViewPr>
    <p:cSldViewPr snapToGrid="0" snapToObjects="1">
      <p:cViewPr varScale="1">
        <p:scale>
          <a:sx n="88" d="100"/>
          <a:sy n="88" d="100"/>
        </p:scale>
        <p:origin x="192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72C6-DD78-B741-974A-A674FD7088D9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019-CDB4-554C-9CCF-4399833D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8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72C6-DD78-B741-974A-A674FD7088D9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019-CDB4-554C-9CCF-4399833D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2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72C6-DD78-B741-974A-A674FD7088D9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019-CDB4-554C-9CCF-4399833D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8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72C6-DD78-B741-974A-A674FD7088D9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019-CDB4-554C-9CCF-4399833D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36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72C6-DD78-B741-974A-A674FD7088D9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019-CDB4-554C-9CCF-4399833D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4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72C6-DD78-B741-974A-A674FD7088D9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019-CDB4-554C-9CCF-4399833D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0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72C6-DD78-B741-974A-A674FD7088D9}" type="datetimeFigureOut">
              <a:rPr lang="en-US" smtClean="0"/>
              <a:t>2/10/20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019-CDB4-554C-9CCF-4399833D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8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72C6-DD78-B741-974A-A674FD7088D9}" type="datetimeFigureOut">
              <a:rPr lang="en-US" smtClean="0"/>
              <a:t>2/10/20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019-CDB4-554C-9CCF-4399833D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72C6-DD78-B741-974A-A674FD7088D9}" type="datetimeFigureOut">
              <a:rPr lang="en-US" smtClean="0"/>
              <a:t>2/10/20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019-CDB4-554C-9CCF-4399833D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72C6-DD78-B741-974A-A674FD7088D9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019-CDB4-554C-9CCF-4399833D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5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72C6-DD78-B741-974A-A674FD7088D9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019-CDB4-554C-9CCF-4399833D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7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A72C6-DD78-B741-974A-A674FD7088D9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18019-CDB4-554C-9CCF-4399833D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408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520700"/>
            <a:ext cx="10515600" cy="3486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1EB408-EFAC-3842-80A6-E03D73451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325" y="958852"/>
            <a:ext cx="9531350" cy="2514597"/>
          </a:xfrm>
        </p:spPr>
        <p:txBody>
          <a:bodyPr anchor="b">
            <a:normAutofit/>
          </a:bodyPr>
          <a:lstStyle/>
          <a:p>
            <a:r>
              <a:rPr lang="en-US" sz="8000">
                <a:solidFill>
                  <a:srgbClr val="FFFFFF"/>
                </a:solidFill>
              </a:rPr>
              <a:t>WEIRDO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124A55-29FB-0D4A-9206-D46A952E3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0324" y="4305300"/>
            <a:ext cx="9585326" cy="1454150"/>
          </a:xfrm>
        </p:spPr>
        <p:txBody>
          <a:bodyPr>
            <a:normAutofit/>
          </a:bodyPr>
          <a:lstStyle/>
          <a:p>
            <a:r>
              <a:rPr lang="en-US" sz="3200" dirty="0"/>
              <a:t>El </a:t>
            </a:r>
            <a:r>
              <a:rPr lang="en-US" sz="3200" dirty="0" err="1"/>
              <a:t>subjuntivo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465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310BAD-2988-A84E-A9D2-99485B9E9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W: Verbs of Wanting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A6898-F90B-184C-A4E4-98962776A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 err="1"/>
              <a:t>Ojalá</a:t>
            </a:r>
            <a:r>
              <a:rPr lang="en-US" sz="2400" dirty="0"/>
              <a:t> –hopefully</a:t>
            </a:r>
          </a:p>
          <a:p>
            <a:r>
              <a:rPr lang="en-US" sz="2400" dirty="0" err="1"/>
              <a:t>Querer</a:t>
            </a:r>
            <a:r>
              <a:rPr lang="en-US" sz="2400" dirty="0"/>
              <a:t> –to want</a:t>
            </a:r>
          </a:p>
          <a:p>
            <a:r>
              <a:rPr lang="en-US" sz="2400" dirty="0" err="1"/>
              <a:t>Desear</a:t>
            </a:r>
            <a:r>
              <a:rPr lang="en-US" sz="2400" dirty="0"/>
              <a:t> –to wish</a:t>
            </a:r>
          </a:p>
          <a:p>
            <a:r>
              <a:rPr lang="en-US" sz="2400" dirty="0" err="1"/>
              <a:t>Invitar</a:t>
            </a:r>
            <a:r>
              <a:rPr lang="en-US" sz="2400" dirty="0"/>
              <a:t> a –to invite</a:t>
            </a:r>
          </a:p>
          <a:p>
            <a:r>
              <a:rPr lang="en-US" sz="2400" dirty="0" err="1"/>
              <a:t>Preferir</a:t>
            </a:r>
            <a:r>
              <a:rPr lang="en-US" sz="2400" dirty="0"/>
              <a:t> –to prefer</a:t>
            </a:r>
          </a:p>
          <a:p>
            <a:r>
              <a:rPr lang="en-US" sz="2400" dirty="0" err="1"/>
              <a:t>Intentar</a:t>
            </a:r>
            <a:r>
              <a:rPr lang="en-US" sz="2400" dirty="0"/>
              <a:t> –to try</a:t>
            </a:r>
          </a:p>
          <a:p>
            <a:r>
              <a:rPr lang="en-US" sz="2400" dirty="0" err="1"/>
              <a:t>Aceptar</a:t>
            </a:r>
            <a:r>
              <a:rPr lang="en-US" sz="2400" dirty="0"/>
              <a:t> –to accept</a:t>
            </a:r>
          </a:p>
        </p:txBody>
      </p:sp>
    </p:spTree>
    <p:extLst>
      <p:ext uri="{BB962C8B-B14F-4D97-AF65-F5344CB8AC3E}">
        <p14:creationId xmlns:p14="http://schemas.microsoft.com/office/powerpoint/2010/main" val="3687624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7C5736-DD1C-C742-B575-32151EA5A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E: Verbs of Emotion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4E820-7756-C54F-B76B-AC030F21D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Alegrarese –to be happy</a:t>
            </a:r>
          </a:p>
          <a:p>
            <a:r>
              <a:rPr lang="en-US" sz="2400"/>
              <a:t>Estar contento/a (o triste) –to be happy/sad</a:t>
            </a:r>
          </a:p>
          <a:p>
            <a:r>
              <a:rPr lang="en-US" sz="2400"/>
              <a:t>Molestarse –to be bothered</a:t>
            </a:r>
          </a:p>
          <a:p>
            <a:r>
              <a:rPr lang="en-US" sz="2400"/>
              <a:t>Quejarse de –to complain</a:t>
            </a:r>
          </a:p>
          <a:p>
            <a:r>
              <a:rPr lang="en-US" sz="2400"/>
              <a:t>Lamentar –to regret</a:t>
            </a:r>
          </a:p>
          <a:p>
            <a:r>
              <a:rPr lang="en-US" sz="2400"/>
              <a:t>Sorprenderse –to be surprised</a:t>
            </a:r>
          </a:p>
          <a:p>
            <a:r>
              <a:rPr lang="en-US" sz="2400"/>
              <a:t>Temer/tener miedo –to be afraid</a:t>
            </a:r>
          </a:p>
          <a:p>
            <a:r>
              <a:rPr lang="en-US" sz="2400"/>
              <a:t>Gustar –to like</a:t>
            </a:r>
          </a:p>
        </p:txBody>
      </p:sp>
    </p:spTree>
    <p:extLst>
      <p:ext uri="{BB962C8B-B14F-4D97-AF65-F5344CB8AC3E}">
        <p14:creationId xmlns:p14="http://schemas.microsoft.com/office/powerpoint/2010/main" val="3321838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77FFE-A7DC-4C4F-B9E6-D74410916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rgbClr val="3F3F3F"/>
                </a:solidFill>
              </a:rPr>
              <a:t>I: Impersonal Expressions (it as subject)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12818-E6EF-B94B-8AA8-D9EA580F9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6915" y="2888250"/>
            <a:ext cx="4297351" cy="2959777"/>
          </a:xfrm>
        </p:spPr>
        <p:txBody>
          <a:bodyPr anchor="t">
            <a:normAutofit/>
          </a:bodyPr>
          <a:lstStyle/>
          <a:p>
            <a:r>
              <a:rPr lang="en-US" sz="2000" dirty="0" err="1"/>
              <a:t>Es</a:t>
            </a:r>
            <a:r>
              <a:rPr lang="en-US" sz="2000" dirty="0"/>
              <a:t> </a:t>
            </a:r>
            <a:r>
              <a:rPr lang="en-US" sz="2000" dirty="0" err="1"/>
              <a:t>importante</a:t>
            </a:r>
            <a:endParaRPr lang="en-US" sz="2000" dirty="0"/>
          </a:p>
          <a:p>
            <a:r>
              <a:rPr lang="en-US" sz="2000" dirty="0" err="1"/>
              <a:t>Es</a:t>
            </a:r>
            <a:r>
              <a:rPr lang="en-US" sz="2000" dirty="0"/>
              <a:t> </a:t>
            </a:r>
            <a:r>
              <a:rPr lang="en-US" sz="2000" dirty="0" err="1"/>
              <a:t>bueno</a:t>
            </a:r>
            <a:endParaRPr lang="en-US" sz="2000" dirty="0"/>
          </a:p>
          <a:p>
            <a:r>
              <a:rPr lang="en-US" sz="2000" dirty="0" err="1"/>
              <a:t>Es</a:t>
            </a:r>
            <a:r>
              <a:rPr lang="en-US" sz="2000" dirty="0"/>
              <a:t> </a:t>
            </a:r>
            <a:r>
              <a:rPr lang="en-US" sz="2000" dirty="0" err="1"/>
              <a:t>necesario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Basta</a:t>
            </a:r>
            <a:r>
              <a:rPr lang="en-US" sz="2000" dirty="0"/>
              <a:t> (it is enough)</a:t>
            </a:r>
          </a:p>
          <a:p>
            <a:endParaRPr lang="en-US" sz="2000" dirty="0"/>
          </a:p>
        </p:txBody>
      </p:sp>
      <p:cxnSp>
        <p:nvCxnSpPr>
          <p:cNvPr id="20" name="Straight Connector 10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A2E74D-862D-664E-B966-C30B42EA6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7731" y="2888250"/>
            <a:ext cx="4292594" cy="2959778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DON’T USE SUBJUNCTIVE HERE</a:t>
            </a:r>
          </a:p>
          <a:p>
            <a:r>
              <a:rPr lang="en-US" sz="2000" dirty="0" err="1"/>
              <a:t>Es</a:t>
            </a:r>
            <a:r>
              <a:rPr lang="en-US" sz="2000" dirty="0"/>
              <a:t> </a:t>
            </a:r>
            <a:r>
              <a:rPr lang="en-US" sz="2000" dirty="0" err="1"/>
              <a:t>verdad</a:t>
            </a:r>
            <a:endParaRPr lang="en-US" sz="2000" dirty="0"/>
          </a:p>
          <a:p>
            <a:r>
              <a:rPr lang="en-US" sz="2000" dirty="0" err="1"/>
              <a:t>Es</a:t>
            </a:r>
            <a:r>
              <a:rPr lang="en-US" sz="2000" dirty="0"/>
              <a:t> </a:t>
            </a:r>
            <a:r>
              <a:rPr lang="en-US" sz="2000" dirty="0" err="1"/>
              <a:t>obvio</a:t>
            </a:r>
            <a:endParaRPr lang="en-US" sz="2000" dirty="0"/>
          </a:p>
          <a:p>
            <a:r>
              <a:rPr lang="en-US" sz="2000" dirty="0" err="1"/>
              <a:t>Es</a:t>
            </a:r>
            <a:r>
              <a:rPr lang="en-US" sz="2000" dirty="0"/>
              <a:t> </a:t>
            </a:r>
            <a:r>
              <a:rPr lang="en-US" sz="2000" dirty="0" err="1"/>
              <a:t>evidente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381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BFA1FA-039F-0147-8363-3B3137FE3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R: Verbs of Request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95D2D8-C5B3-EF4B-A282-AA8572F39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Pedir –to request</a:t>
            </a:r>
          </a:p>
          <a:p>
            <a:r>
              <a:rPr lang="en-US" sz="2400"/>
              <a:t>Insistir en –to insist</a:t>
            </a:r>
          </a:p>
          <a:p>
            <a:r>
              <a:rPr lang="en-US" sz="2400"/>
              <a:t>Conseguir –to obtain</a:t>
            </a:r>
          </a:p>
          <a:p>
            <a:r>
              <a:rPr lang="en-US" sz="2400"/>
              <a:t>Consentir en –to consent</a:t>
            </a:r>
          </a:p>
          <a:p>
            <a:r>
              <a:rPr lang="en-US" sz="2400"/>
              <a:t>Proponer –to propose</a:t>
            </a:r>
          </a:p>
          <a:p>
            <a:r>
              <a:rPr lang="en-US" sz="2400"/>
              <a:t>Emeñarse en –to insist</a:t>
            </a:r>
          </a:p>
          <a:p>
            <a:r>
              <a:rPr lang="en-US" sz="2400"/>
              <a:t>Permitir –to allow</a:t>
            </a:r>
          </a:p>
          <a:p>
            <a:r>
              <a:rPr lang="en-US" sz="2400"/>
              <a:t>Recomendar –to recommend</a:t>
            </a:r>
          </a:p>
        </p:txBody>
      </p:sp>
    </p:spTree>
    <p:extLst>
      <p:ext uri="{BB962C8B-B14F-4D97-AF65-F5344CB8AC3E}">
        <p14:creationId xmlns:p14="http://schemas.microsoft.com/office/powerpoint/2010/main" val="1848730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CC7A5-36F8-FE46-BAB3-08D70AAAA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D: Verbs of doubt or denial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BE473-CE10-6649-9A8D-683B3C835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 err="1"/>
              <a:t>Dudar</a:t>
            </a:r>
            <a:r>
              <a:rPr lang="en-US" sz="2400" dirty="0"/>
              <a:t> –to doubt</a:t>
            </a:r>
          </a:p>
          <a:p>
            <a:r>
              <a:rPr lang="en-US" sz="2400" dirty="0"/>
              <a:t>No </a:t>
            </a:r>
            <a:r>
              <a:rPr lang="en-US" sz="2400" dirty="0" err="1"/>
              <a:t>creer</a:t>
            </a:r>
            <a:r>
              <a:rPr lang="en-US" sz="2400" dirty="0"/>
              <a:t> –not to believe</a:t>
            </a:r>
          </a:p>
          <a:p>
            <a:r>
              <a:rPr lang="en-US" sz="2400" dirty="0"/>
              <a:t>No </a:t>
            </a:r>
            <a:r>
              <a:rPr lang="en-US" sz="2400" dirty="0" err="1"/>
              <a:t>pensar</a:t>
            </a:r>
            <a:r>
              <a:rPr lang="en-US" sz="2400" dirty="0"/>
              <a:t> –not to think</a:t>
            </a:r>
          </a:p>
          <a:p>
            <a:r>
              <a:rPr lang="en-US" sz="2400" dirty="0"/>
              <a:t>Negar –to deny</a:t>
            </a:r>
          </a:p>
          <a:p>
            <a:r>
              <a:rPr lang="en-US" sz="2400" dirty="0"/>
              <a:t>REMEMBER</a:t>
            </a:r>
          </a:p>
          <a:p>
            <a:pPr lvl="1"/>
            <a:r>
              <a:rPr lang="en-US" sz="2000" dirty="0"/>
              <a:t>The opposite of these phrases drops the doubt so you drop the subjunctive</a:t>
            </a:r>
          </a:p>
        </p:txBody>
      </p:sp>
    </p:spTree>
    <p:extLst>
      <p:ext uri="{BB962C8B-B14F-4D97-AF65-F5344CB8AC3E}">
        <p14:creationId xmlns:p14="http://schemas.microsoft.com/office/powerpoint/2010/main" val="979459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447A73-1691-2647-AE61-A908E10A8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O: Verbs of Ordering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37660-64F8-BF42-B3E4-981D2B196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Dejar –to allow</a:t>
            </a:r>
          </a:p>
          <a:p>
            <a:r>
              <a:rPr lang="en-US" sz="2400"/>
              <a:t>Mandar –to order</a:t>
            </a:r>
          </a:p>
          <a:p>
            <a:r>
              <a:rPr lang="en-US" sz="2400"/>
              <a:t>Obligar a –to force</a:t>
            </a:r>
          </a:p>
          <a:p>
            <a:r>
              <a:rPr lang="en-US" sz="2400"/>
              <a:t>Hacer –to have or make</a:t>
            </a:r>
          </a:p>
          <a:p>
            <a:r>
              <a:rPr lang="en-US" sz="2400"/>
              <a:t>Impeder –to prevent</a:t>
            </a:r>
          </a:p>
          <a:p>
            <a:r>
              <a:rPr lang="en-US" sz="2400"/>
              <a:t>Lograr –to succeed</a:t>
            </a:r>
          </a:p>
        </p:txBody>
      </p:sp>
    </p:spTree>
    <p:extLst>
      <p:ext uri="{BB962C8B-B14F-4D97-AF65-F5344CB8AC3E}">
        <p14:creationId xmlns:p14="http://schemas.microsoft.com/office/powerpoint/2010/main" val="3825877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235</Words>
  <Application>Microsoft Macintosh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WEIRDO</vt:lpstr>
      <vt:lpstr>W: Verbs of Wanting</vt:lpstr>
      <vt:lpstr>E: Verbs of Emotion</vt:lpstr>
      <vt:lpstr>I: Impersonal Expressions (it as subject)</vt:lpstr>
      <vt:lpstr>R: Verbs of Request</vt:lpstr>
      <vt:lpstr>D: Verbs of doubt or denial</vt:lpstr>
      <vt:lpstr>O: Verbs of Ordering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WEIRDO</dc:title>
  <dc:creator>Kelsey Early</dc:creator>
  <cp:lastModifiedBy>Kelsey Early</cp:lastModifiedBy>
  <cp:revision>2</cp:revision>
  <dcterms:created xsi:type="dcterms:W3CDTF">2020-02-10T17:52:36Z</dcterms:created>
  <dcterms:modified xsi:type="dcterms:W3CDTF">2020-02-10T18:10:55Z</dcterms:modified>
</cp:coreProperties>
</file>